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34"/>
  </p:notesMasterIdLst>
  <p:handoutMasterIdLst>
    <p:handoutMasterId r:id="rId35"/>
  </p:handoutMasterIdLst>
  <p:sldIdLst>
    <p:sldId id="257" r:id="rId5"/>
    <p:sldId id="273" r:id="rId6"/>
    <p:sldId id="268" r:id="rId7"/>
    <p:sldId id="284" r:id="rId8"/>
    <p:sldId id="272" r:id="rId9"/>
    <p:sldId id="283" r:id="rId10"/>
    <p:sldId id="278" r:id="rId11"/>
    <p:sldId id="274" r:id="rId12"/>
    <p:sldId id="276" r:id="rId13"/>
    <p:sldId id="297" r:id="rId14"/>
    <p:sldId id="300" r:id="rId15"/>
    <p:sldId id="301" r:id="rId16"/>
    <p:sldId id="302" r:id="rId17"/>
    <p:sldId id="298" r:id="rId18"/>
    <p:sldId id="291" r:id="rId19"/>
    <p:sldId id="285" r:id="rId20"/>
    <p:sldId id="279" r:id="rId21"/>
    <p:sldId id="281" r:id="rId22"/>
    <p:sldId id="280" r:id="rId23"/>
    <p:sldId id="286" r:id="rId24"/>
    <p:sldId id="287" r:id="rId25"/>
    <p:sldId id="299" r:id="rId26"/>
    <p:sldId id="277" r:id="rId27"/>
    <p:sldId id="293" r:id="rId28"/>
    <p:sldId id="304" r:id="rId29"/>
    <p:sldId id="296" r:id="rId30"/>
    <p:sldId id="288" r:id="rId31"/>
    <p:sldId id="290" r:id="rId32"/>
    <p:sldId id="303" r:id="rId33"/>
  </p:sldIdLst>
  <p:sldSz cx="12188825" cy="6858000"/>
  <p:notesSz cx="6858000" cy="9144000"/>
  <p:defaultTextStyle>
    <a:defPPr rtl="0">
      <a:defRPr lang="x-non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5500"/>
    <a:srgbClr val="C45900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5" autoAdjust="0"/>
    <p:restoredTop sz="95774" autoAdjust="0"/>
  </p:normalViewPr>
  <p:slideViewPr>
    <p:cSldViewPr>
      <p:cViewPr varScale="1">
        <p:scale>
          <a:sx n="86" d="100"/>
          <a:sy n="86" d="100"/>
        </p:scale>
        <p:origin x="163" y="-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264497950521974E-2"/>
          <c:y val="7.7325440861563711E-3"/>
          <c:w val="0.9724812379463833"/>
          <c:h val="0.77232812695660258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Normal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1.2254901960784088E-3"/>
                  <c:y val="-5.1110914358684881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40.81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D9-4491-8EDA-A251FBC1D4B8}"/>
                </c:ext>
              </c:extLst>
            </c:dLbl>
            <c:dLbl>
              <c:idx val="1"/>
              <c:layout>
                <c:manualLayout>
                  <c:x val="0"/>
                  <c:y val="-9.5555187714063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D9-4491-8EDA-A251FBC1D4B8}"/>
                </c:ext>
              </c:extLst>
            </c:dLbl>
            <c:dLbl>
              <c:idx val="2"/>
              <c:layout>
                <c:manualLayout>
                  <c:x val="2.4509803921568627E-3"/>
                  <c:y val="-0.113332897056214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D9-4491-8EDA-A251FBC1D4B8}"/>
                </c:ext>
              </c:extLst>
            </c:dLbl>
            <c:dLbl>
              <c:idx val="3"/>
              <c:layout>
                <c:manualLayout>
                  <c:x val="-4.9019607843138156E-3"/>
                  <c:y val="-0.102221828717369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6D9-4491-8EDA-A251FBC1D4B8}"/>
                </c:ext>
              </c:extLst>
            </c:dLbl>
            <c:dLbl>
              <c:idx val="4"/>
              <c:layout>
                <c:manualLayout>
                  <c:x val="-9.8039215686274508E-3"/>
                  <c:y val="-9.33329740462941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6D9-4491-8EDA-A251FBC1D4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40.81</c:v>
                </c:pt>
                <c:pt idx="1">
                  <c:v>15.82</c:v>
                </c:pt>
                <c:pt idx="2">
                  <c:v>9.44</c:v>
                </c:pt>
                <c:pt idx="3">
                  <c:v>6.649</c:v>
                </c:pt>
                <c:pt idx="4">
                  <c:v>6.33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11478223"/>
        <c:axId val="1711489759"/>
      </c:line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40.814</c:v>
                </c:pt>
                <c:pt idx="1">
                  <c:v>15.824999999999999</c:v>
                </c:pt>
                <c:pt idx="2">
                  <c:v>9.44</c:v>
                </c:pt>
                <c:pt idx="3">
                  <c:v>6.649</c:v>
                </c:pt>
                <c:pt idx="4">
                  <c:v>6.3360000000000003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Const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37.628</c:v>
                </c:pt>
                <c:pt idx="1">
                  <c:v>13.849</c:v>
                </c:pt>
                <c:pt idx="2">
                  <c:v>8.2430000000000003</c:v>
                </c:pt>
                <c:pt idx="3">
                  <c:v>5.4429999999999996</c:v>
                </c:pt>
                <c:pt idx="4">
                  <c:v>5.3129999999999997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5D-4A0B-A688-335C0BFDD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11478223"/>
        <c:axId val="1711489759"/>
      </c:bar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328498919252741"/>
          <c:y val="4.0404040404040407E-2"/>
          <c:w val="0.52852806083063142"/>
          <c:h val="0.1374441263023940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2019/1/10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2019/1/10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1706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1206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29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693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1610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04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446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26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377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02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464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45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37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21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0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5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612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25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04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76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590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2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6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92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58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999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obe.com/tw/products/premiere.html" TargetMode="External"/><Relationship Id="rId3" Type="http://schemas.openxmlformats.org/officeDocument/2006/relationships/hyperlink" Target="https://github.com/Alfons0329/Parallel_Programming_Fall_2018/tree/master/Final%20Project" TargetMode="External"/><Relationship Id="rId7" Type="http://schemas.openxmlformats.org/officeDocument/2006/relationships/hyperlink" Target="https://devtalk.nvidia.com/default/topic/368105/cuda-occupancy-calculator-helps-pick-optimal-thread-block-siz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download.nvidia.com/CUDA/training/StreamsAndConcurrencyWebinar.pdf?fbclid=IwAR3_oPZhPf3o3VheHpN1XTimPewcYARbymxShnawzNN06VeuZ1PMHWyby7U" TargetMode="External"/><Relationship Id="rId5" Type="http://schemas.openxmlformats.org/officeDocument/2006/relationships/hyperlink" Target="https://docs.google.com/spreadsheets/d/1Z3RHz_0p12b4tstwzZUZJe4MMb9etsUpkl_rjo_UKAY/edit#gid=0" TargetMode="External"/><Relationship Id="rId4" Type="http://schemas.openxmlformats.org/officeDocument/2006/relationships/hyperlink" Target="https://www.youtube.com/watch?v=DIqVXbUo7E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developer.apple.com/library/archive/documentation/Performance/Conceptual/vImage/ConvolutionOperations/ConvolutionOperati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9826" y="0"/>
            <a:ext cx="12188825" cy="3048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Gaussian Blur</a:t>
            </a: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53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Different Parallel Platforms Comparison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716923" y="4267200"/>
            <a:ext cx="8735325" cy="228600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Group No. 24</a:t>
            </a: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0756031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資工所 李鴻暘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0416324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資工系 胡安鳳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0416024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資工系 陳羿豐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OpenMP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1139" y="396440"/>
            <a:ext cx="10351066" cy="970197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Using </a:t>
            </a:r>
            <a:r>
              <a:rPr lang="en-US" altLang="zh-TW" dirty="0" err="1" smtClean="0">
                <a:latin typeface="+mj-ea"/>
              </a:rPr>
              <a:t>OpenMP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1139" y="1366638"/>
            <a:ext cx="10351066" cy="4057694"/>
          </a:xfrm>
        </p:spPr>
        <p:txBody>
          <a:bodyPr>
            <a:normAutofit/>
          </a:bodyPr>
          <a:lstStyle/>
          <a:p>
            <a:r>
              <a:rPr lang="en-US" altLang="zh-TW" sz="2399" dirty="0">
                <a:latin typeface="+mj-ea"/>
                <a:ea typeface="+mj-ea"/>
              </a:rPr>
              <a:t>We only need to add some #pragma lines to our program to parallelize it. </a:t>
            </a:r>
            <a:r>
              <a:rPr lang="en-US" altLang="zh-TW" sz="2399" dirty="0" err="1">
                <a:latin typeface="+mj-ea"/>
                <a:ea typeface="+mj-ea"/>
              </a:rPr>
              <a:t>OpenMP</a:t>
            </a:r>
            <a:r>
              <a:rPr lang="en-US" altLang="zh-TW" sz="2399" dirty="0">
                <a:latin typeface="+mj-ea"/>
                <a:ea typeface="+mj-ea"/>
              </a:rPr>
              <a:t> is convenient.</a:t>
            </a:r>
          </a:p>
          <a:p>
            <a:r>
              <a:rPr lang="en-US" altLang="zh-TW" sz="2399" dirty="0">
                <a:latin typeface="+mj-ea"/>
                <a:ea typeface="+mj-ea"/>
              </a:rPr>
              <a:t>Parallelization method: Segment the image into 4 part, each part for one thread respectively. (</a:t>
            </a:r>
            <a:r>
              <a:rPr lang="en-US" altLang="zh-TW" sz="2399" dirty="0" err="1">
                <a:latin typeface="+mj-ea"/>
                <a:ea typeface="+mj-ea"/>
              </a:rPr>
              <a:t>OpenMP</a:t>
            </a:r>
            <a:r>
              <a:rPr lang="en-US" altLang="zh-TW" sz="2399" dirty="0">
                <a:latin typeface="+mj-ea"/>
                <a:ea typeface="+mj-ea"/>
              </a:rPr>
              <a:t> default)</a:t>
            </a:r>
            <a:endParaRPr lang="zh-TW" altLang="en-US" sz="2399" dirty="0"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037183"/>
              </p:ext>
            </p:extLst>
          </p:nvPr>
        </p:nvGraphicFramePr>
        <p:xfrm>
          <a:off x="2026148" y="3308519"/>
          <a:ext cx="8121048" cy="3168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0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26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6" y="1600676"/>
            <a:ext cx="10351066" cy="970197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Try to Speed Up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93723" y="2825786"/>
            <a:ext cx="7990732" cy="2510649"/>
          </a:xfrm>
        </p:spPr>
        <p:txBody>
          <a:bodyPr>
            <a:normAutofit/>
          </a:bodyPr>
          <a:lstStyle/>
          <a:p>
            <a:r>
              <a:rPr lang="en-US" altLang="zh-TW" sz="2799" dirty="0">
                <a:solidFill>
                  <a:srgbClr val="FF0000"/>
                </a:solidFill>
                <a:latin typeface="+mj-ea"/>
                <a:ea typeface="+mj-ea"/>
              </a:rPr>
              <a:t>#pragma </a:t>
            </a:r>
            <a:r>
              <a:rPr lang="en-US" altLang="zh-TW" sz="2799" dirty="0" err="1">
                <a:solidFill>
                  <a:srgbClr val="FF0000"/>
                </a:solidFill>
                <a:latin typeface="+mj-ea"/>
                <a:ea typeface="+mj-ea"/>
              </a:rPr>
              <a:t>omp</a:t>
            </a:r>
            <a:r>
              <a:rPr lang="en-US" altLang="zh-TW" sz="2799" dirty="0">
                <a:solidFill>
                  <a:srgbClr val="FF0000"/>
                </a:solidFill>
                <a:latin typeface="+mj-ea"/>
                <a:ea typeface="+mj-ea"/>
              </a:rPr>
              <a:t> parallel for schedule(static, 1)</a:t>
            </a:r>
          </a:p>
          <a:p>
            <a:pPr lvl="1"/>
            <a:r>
              <a:rPr lang="en-US" altLang="zh-TW" sz="2799" dirty="0">
                <a:latin typeface="+mj-ea"/>
                <a:ea typeface="+mj-ea"/>
              </a:rPr>
              <a:t>Each part would be 1 pixel high</a:t>
            </a:r>
          </a:p>
          <a:p>
            <a:pPr lvl="1"/>
            <a:r>
              <a:rPr lang="en-US" altLang="zh-TW" sz="2799" dirty="0">
                <a:latin typeface="+mj-ea"/>
                <a:ea typeface="+mj-ea"/>
              </a:rPr>
              <a:t>No difference in performance</a:t>
            </a:r>
          </a:p>
        </p:txBody>
      </p:sp>
    </p:spTree>
    <p:extLst>
      <p:ext uri="{BB962C8B-B14F-4D97-AF65-F5344CB8AC3E}">
        <p14:creationId xmlns:p14="http://schemas.microsoft.com/office/powerpoint/2010/main" val="266761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2347" y="450455"/>
            <a:ext cx="10351066" cy="970197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result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64" y="1646615"/>
            <a:ext cx="5730213" cy="322324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9" y="1646615"/>
            <a:ext cx="5730214" cy="32232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7080" y="5321784"/>
            <a:ext cx="11731744" cy="107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</a:t>
            </a:r>
            <a:r>
              <a:rPr lang="en-US" sz="3199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1332sec,  accelerate </a:t>
            </a:r>
            <a:r>
              <a:rPr lang="en-US" sz="3199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3.73x</a:t>
            </a:r>
          </a:p>
          <a:p>
            <a:pPr algn="ctr"/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by using diff. </a:t>
            </a:r>
          </a:p>
        </p:txBody>
      </p:sp>
    </p:spTree>
    <p:extLst>
      <p:ext uri="{BB962C8B-B14F-4D97-AF65-F5344CB8AC3E}">
        <p14:creationId xmlns:p14="http://schemas.microsoft.com/office/powerpoint/2010/main" val="254614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smtClean="0"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55172"/>
              </p:ext>
            </p:extLst>
          </p:nvPr>
        </p:nvGraphicFramePr>
        <p:xfrm>
          <a:off x="2381804" y="491044"/>
          <a:ext cx="7393496" cy="5232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4187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640885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7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 marL="106078" marR="106078" marT="53039" marB="53039"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742543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4200" dirty="0" smtClean="0"/>
                        <a:t> </a:t>
                      </a:r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640885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640885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1826495" y="514490"/>
            <a:ext cx="381000" cy="5208907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44336" y="2795777"/>
            <a:ext cx="181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ea"/>
                <a:ea typeface="+mj-ea"/>
              </a:rPr>
              <a:t>4320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32715" y="6219586"/>
            <a:ext cx="181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+mj-ea"/>
                <a:ea typeface="+mj-ea"/>
              </a:rPr>
              <a:t>7680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56812" y="4268925"/>
            <a:ext cx="1872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32400*3 blocks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7032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11426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6187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左大括弧 14"/>
          <p:cNvSpPr/>
          <p:nvPr/>
        </p:nvSpPr>
        <p:spPr>
          <a:xfrm rot="16200000">
            <a:off x="5904845" y="2349128"/>
            <a:ext cx="381000" cy="7359915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218536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CUDA 6.33sec,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787x</a:t>
            </a:r>
          </a:p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601493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606659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452972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66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197375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1167825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655873435"/>
              </p:ext>
            </p:extLst>
          </p:nvPr>
        </p:nvGraphicFramePr>
        <p:xfrm>
          <a:off x="970539" y="1234500"/>
          <a:ext cx="10153073" cy="4927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337881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210817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5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5027612" y="104225"/>
            <a:ext cx="6866567" cy="6400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212" y="104225"/>
            <a:ext cx="4419600" cy="6400800"/>
          </a:xfrm>
        </p:spPr>
        <p:txBody>
          <a:bodyPr>
            <a:noAutofit/>
          </a:bodyPr>
          <a:lstStyle/>
          <a:p>
            <a:r>
              <a:rPr kumimoji="1" lang="en-US" altLang="zh-TW" sz="8800" dirty="0" smtClean="0">
                <a:latin typeface="+mj-ea"/>
              </a:rPr>
              <a:t>CAN WE DO FASTER?</a:t>
            </a:r>
            <a:endParaRPr kumimoji="1" lang="zh-TW" altLang="en-US" sz="8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18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Do faster with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Constant Memory</a:t>
            </a:r>
            <a:endParaRPr lang="zh-TW" altLang="en-US" sz="4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6264511"/>
            <a:ext cx="12137897" cy="9704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is frequently and repeatedly accessed but GPU global memory is quite slow.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14388" b="8095"/>
          <a:stretch/>
        </p:blipFill>
        <p:spPr>
          <a:xfrm>
            <a:off x="1370012" y="962244"/>
            <a:ext cx="8919678" cy="52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951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385" y="1003401"/>
            <a:ext cx="10351066" cy="58545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Gaussian Blur.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and platform</a:t>
            </a:r>
          </a:p>
          <a:p>
            <a:r>
              <a:rPr 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</a:t>
            </a:r>
            <a:endParaRPr 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method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Different platforms explained and respective discoveries .</a:t>
            </a:r>
          </a:p>
          <a:p>
            <a:pPr lvl="1"/>
            <a:r>
              <a:rPr lang="en-US" altLang="zh-TW" sz="2400" dirty="0" err="1" smtClean="0">
                <a:latin typeface="微軟正黑體" panose="020B0604030504040204" pitchFamily="34" charset="-120"/>
              </a:rPr>
              <a:t>OpenMP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</a:p>
          <a:p>
            <a:pPr lvl="1"/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video.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link (source code and some)</a:t>
            </a: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54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2015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</a:t>
            </a:r>
            <a:r>
              <a:rPr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990600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666618372"/>
              </p:ext>
            </p:extLst>
          </p:nvPr>
        </p:nvGraphicFramePr>
        <p:xfrm>
          <a:off x="970539" y="1057275"/>
          <a:ext cx="10363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160656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1722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83019" y="330365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22412" y="1676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04439" y="357187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25859" y="3845668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623408" y="38100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4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105400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 </a:t>
            </a:r>
            <a:r>
              <a:rPr lang="en-US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5.31sec,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935x</a:t>
            </a:r>
          </a:p>
          <a:p>
            <a:pPr algn="ctr"/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Identical with normal CUDA, error 1 %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601493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606659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452972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with </a:t>
            </a:r>
            <a:r>
              <a:rPr lang="en-US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memory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OpenCL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40437"/>
              </p:ext>
            </p:extLst>
          </p:nvPr>
        </p:nvGraphicFramePr>
        <p:xfrm>
          <a:off x="2752664" y="973165"/>
          <a:ext cx="6452800" cy="45894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06600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562526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651754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 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562526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562526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1907498" y="572818"/>
            <a:ext cx="381000" cy="5187221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左大括弧 6"/>
          <p:cNvSpPr/>
          <p:nvPr/>
        </p:nvSpPr>
        <p:spPr>
          <a:xfrm rot="16200000">
            <a:off x="5974858" y="2376295"/>
            <a:ext cx="381000" cy="7397457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40581" y="2812485"/>
            <a:ext cx="181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+mj-ea"/>
                <a:ea typeface="+mj-ea"/>
              </a:rPr>
              <a:t>4320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53444" y="6210661"/>
            <a:ext cx="181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+mj-ea"/>
                <a:ea typeface="+mj-ea"/>
              </a:rPr>
              <a:t>7680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05388" y="4161071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</a:t>
            </a:r>
            <a:r>
              <a:rPr lang="en-US" sz="32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32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32710</a:t>
            </a:r>
            <a:r>
              <a:rPr lang="en-US" sz="32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*3 </a:t>
            </a: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4746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9140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" panose="020B0604020202020204" pitchFamily="34" charset="0"/>
            </a:endParaRPr>
          </a:p>
          <a:p>
            <a:pPr fontAlgn="t"/>
            <a:r>
              <a:rPr lang="zh-TW" altLang="zh-TW" dirty="0">
                <a:solidFill>
                  <a:srgbClr val="000000"/>
                </a:solidFill>
                <a:latin typeface="Calisto MT" panose="02040603050505030304" pitchFamily="18" charset="0"/>
                <a:ea typeface="Calisto MT" panose="02040603050505030304" pitchFamily="18" charset="0"/>
              </a:rPr>
              <a:t> </a:t>
            </a:r>
            <a:endParaRPr lang="zh-TW" altLang="zh-TW" dirty="0"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3901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83286"/>
              </p:ext>
            </p:extLst>
          </p:nvPr>
        </p:nvGraphicFramePr>
        <p:xfrm>
          <a:off x="2448215" y="541177"/>
          <a:ext cx="7397456" cy="52505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4682">
                  <a:extLst>
                    <a:ext uri="{9D8B030D-6E8A-4147-A177-3AD203B41FA5}">
                      <a16:colId xmlns:a16="http://schemas.microsoft.com/office/drawing/2014/main" val="196010027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34230314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405675143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4240062939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004611792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64252726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1220246783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326106009"/>
                    </a:ext>
                  </a:extLst>
                </a:gridCol>
              </a:tblGrid>
              <a:tr h="65631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2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250 thread per block</a:t>
                      </a:r>
                      <a:endParaRPr lang="zh-TW" altLang="en-US" sz="2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4549" marR="104549" marT="52275" marB="52275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1178419708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2790808191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1426597431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4088035366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528949234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192379218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2057998897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96699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+mj-ea"/>
              </a:rPr>
              <a:t>Pros &amp; Cons</a:t>
            </a:r>
            <a:endParaRPr lang="zh-TW" altLang="en-US" sz="480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lvl="1"/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need to concern with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SIZE 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SIZE 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02524"/>
              </p:ext>
            </p:extLst>
          </p:nvPr>
        </p:nvGraphicFramePr>
        <p:xfrm>
          <a:off x="1674812" y="2824285"/>
          <a:ext cx="4648200" cy="34836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1025">
                  <a:extLst>
                    <a:ext uri="{9D8B030D-6E8A-4147-A177-3AD203B41FA5}">
                      <a16:colId xmlns:a16="http://schemas.microsoft.com/office/drawing/2014/main" val="3215425229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93240592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186699321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326966163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962351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60578496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09497946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3676554263"/>
                    </a:ext>
                  </a:extLst>
                </a:gridCol>
              </a:tblGrid>
              <a:tr h="596918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256 threads </a:t>
                      </a:r>
                    </a:p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per block</a:t>
                      </a:r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974919248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832099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850228497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992753912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6116082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452223903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452474160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79089020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643672"/>
              </p:ext>
            </p:extLst>
          </p:nvPr>
        </p:nvGraphicFramePr>
        <p:xfrm>
          <a:off x="6513139" y="2817754"/>
          <a:ext cx="3050382" cy="18341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397">
                  <a:extLst>
                    <a:ext uri="{9D8B030D-6E8A-4147-A177-3AD203B41FA5}">
                      <a16:colId xmlns:a16="http://schemas.microsoft.com/office/drawing/2014/main" val="3215425229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932405925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1866993211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689045911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89623515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2605784965"/>
                    </a:ext>
                  </a:extLst>
                </a:gridCol>
              </a:tblGrid>
              <a:tr h="59691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252 threads</a:t>
                      </a:r>
                    </a:p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per</a:t>
                      </a:r>
                      <a:r>
                        <a:rPr lang="en-US" altLang="zh-TW" sz="1700" b="1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block</a:t>
                      </a:r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974919248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832099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850228497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992753912"/>
                  </a:ext>
                </a:extLst>
              </a:tr>
            </a:tbl>
          </a:graphicData>
        </a:graphic>
      </p:graphicFrame>
      <p:sp>
        <p:nvSpPr>
          <p:cNvPr id="6" name="左大括弧 5"/>
          <p:cNvSpPr/>
          <p:nvPr/>
        </p:nvSpPr>
        <p:spPr>
          <a:xfrm>
            <a:off x="1103685" y="2824285"/>
            <a:ext cx="381000" cy="3429000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4612" y="401556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4320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8" name="左大括弧 7"/>
          <p:cNvSpPr/>
          <p:nvPr/>
        </p:nvSpPr>
        <p:spPr>
          <a:xfrm rot="16200000">
            <a:off x="3835290" y="4264097"/>
            <a:ext cx="335206" cy="4640239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72109" y="6348971"/>
            <a:ext cx="1063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7680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0" name="左大括弧 9"/>
          <p:cNvSpPr/>
          <p:nvPr/>
        </p:nvSpPr>
        <p:spPr>
          <a:xfrm flipH="1">
            <a:off x="9793663" y="2824285"/>
            <a:ext cx="305801" cy="1827569"/>
          </a:xfrm>
          <a:prstGeom prst="leftBrace">
            <a:avLst>
              <a:gd name="adj1" fmla="val 8333"/>
              <a:gd name="adj2" fmla="val 51153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182420" y="3501967"/>
            <a:ext cx="108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2268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97228" y="5319077"/>
            <a:ext cx="108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4032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3" name="左大括弧 12"/>
          <p:cNvSpPr/>
          <p:nvPr/>
        </p:nvSpPr>
        <p:spPr>
          <a:xfrm rot="16200000">
            <a:off x="7870728" y="3497128"/>
            <a:ext cx="335206" cy="305038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+mj-ea"/>
              </a:rPr>
              <a:t>Pros &amp; Cons</a:t>
            </a:r>
            <a:endParaRPr lang="zh-TW" altLang="en-US" sz="480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 lvl="1"/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Slower than CUDA, which is dedicated for NVIDIA GPU and proprietary while </a:t>
            </a:r>
            <a:r>
              <a:rPr lang="en-US" altLang="zh-TW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OpenCL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an open standard, not tuned or optimized for a certain architecture.</a:t>
            </a:r>
            <a:endParaRPr lang="en-US" altLang="zh-TW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0412" y="5154748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</a:t>
            </a:r>
            <a:r>
              <a:rPr lang="en-US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22.146sec, accelerate </a:t>
            </a:r>
            <a:r>
              <a:rPr lang="en-US" sz="3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224x</a:t>
            </a:r>
          </a:p>
          <a:p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537705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542871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389184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71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5878"/>
          </a:xfrm>
        </p:spPr>
      </p:pic>
    </p:spTree>
    <p:extLst>
      <p:ext uri="{BB962C8B-B14F-4D97-AF65-F5344CB8AC3E}">
        <p14:creationId xmlns:p14="http://schemas.microsoft.com/office/powerpoint/2010/main" val="42025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4428" y="533400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Individual Works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86524"/>
              </p:ext>
            </p:extLst>
          </p:nvPr>
        </p:nvGraphicFramePr>
        <p:xfrm>
          <a:off x="946016" y="1752600"/>
          <a:ext cx="10351067" cy="44815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5596">
                  <a:extLst>
                    <a:ext uri="{9D8B030D-6E8A-4147-A177-3AD203B41FA5}">
                      <a16:colId xmlns:a16="http://schemas.microsoft.com/office/drawing/2014/main" val="3345488265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238017165"/>
                    </a:ext>
                  </a:extLst>
                </a:gridCol>
                <a:gridCol w="1621271">
                  <a:extLst>
                    <a:ext uri="{9D8B030D-6E8A-4147-A177-3AD203B41FA5}">
                      <a16:colId xmlns:a16="http://schemas.microsoft.com/office/drawing/2014/main" val="4291567318"/>
                    </a:ext>
                  </a:extLst>
                </a:gridCol>
              </a:tblGrid>
              <a:tr h="440954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名字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負責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貢獻度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220972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胡安鳳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+mj-ea"/>
                          <a:ea typeface="+mj-ea"/>
                        </a:rPr>
                        <a:t>CUDA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Demo Video Editing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Environment Support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40%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919540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李鴻暘</a:t>
                      </a:r>
                      <a:endParaRPr lang="en-US" altLang="zh-TW" sz="3200" dirty="0" smtClean="0">
                        <a:latin typeface="+mj-ea"/>
                        <a:ea typeface="+mj-ea"/>
                      </a:endParaRPr>
                    </a:p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OpenCL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30%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96489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陳羿豐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OpenMP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Code</a:t>
                      </a:r>
                      <a:r>
                        <a:rPr lang="en-US" altLang="zh-TW" sz="3200" baseline="0" dirty="0" smtClean="0">
                          <a:latin typeface="+mj-ea"/>
                          <a:ea typeface="+mj-ea"/>
                        </a:rPr>
                        <a:t> Suggestions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30%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8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951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link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385" y="1003401"/>
            <a:ext cx="10351066" cy="5854599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 of this project.</a:t>
            </a:r>
            <a:endParaRPr lang="en-US" sz="4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Demo video on YouTube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More speed comparison according to image resolution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CUDA pipeline, stream and concurrency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CUDA Occupancy calculator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Adobe Premiere Pro for video editing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07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2860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What is Gaussian Blur and why need?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47261" y="1199050"/>
            <a:ext cx="10668000" cy="10869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 image processing algorithm using convolution to </a:t>
            </a:r>
            <a:r>
              <a:rPr lang="en-US" sz="2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smooth images.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 be used for noise reduction of the image.</a:t>
            </a: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362200"/>
            <a:ext cx="5181600" cy="3886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9" y="2362200"/>
            <a:ext cx="5181600" cy="38862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789612" y="41148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3762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Blurred effect vs filter size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434854"/>
            <a:ext cx="5312487" cy="39843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434854"/>
            <a:ext cx="5310569" cy="39829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1812" y="5644565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46812" y="5646003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 x 101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1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8147" y="214353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of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8148" y="1147733"/>
            <a:ext cx="10351066" cy="157710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Widely used algorithm in lots of software like </a:t>
            </a:r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PhotoShop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GIMP.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complexity :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O(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img_width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img_height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x filter_size^2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24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90165" y="6176500"/>
            <a:ext cx="6174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Gaussian Convolution  with its kernel</a:t>
            </a:r>
          </a:p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Img from Apple Dev.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23141" r="-273" b="523"/>
          <a:stretch/>
        </p:blipFill>
        <p:spPr>
          <a:xfrm>
            <a:off x="2880030" y="2343835"/>
            <a:ext cx="6427298" cy="37521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867729">
            <a:off x="9514845" y="2550822"/>
            <a:ext cx="2280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huge!</a:t>
            </a:r>
          </a:p>
        </p:txBody>
      </p:sp>
    </p:spTree>
    <p:extLst>
      <p:ext uri="{BB962C8B-B14F-4D97-AF65-F5344CB8AC3E}">
        <p14:creationId xmlns:p14="http://schemas.microsoft.com/office/powerpoint/2010/main" val="42621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838200"/>
            <a:ext cx="10351066" cy="970450"/>
          </a:xfrm>
        </p:spPr>
        <p:txBody>
          <a:bodyPr>
            <a:normAutofit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Parallel Platforms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557" y="2100775"/>
            <a:ext cx="3275855" cy="3810000"/>
          </a:xfrm>
        </p:spPr>
        <p:txBody>
          <a:bodyPr>
            <a:normAutofit fontScale="92500"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CUDA</a:t>
            </a: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37479" y="2173266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37479" y="4286446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+ GPU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4494212" y="2405575"/>
            <a:ext cx="1752600" cy="3048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大括弧 7"/>
          <p:cNvSpPr/>
          <p:nvPr/>
        </p:nvSpPr>
        <p:spPr>
          <a:xfrm>
            <a:off x="4456112" y="4016145"/>
            <a:ext cx="1752600" cy="13716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-17354" y="208586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How we parallel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674812" y="185871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/>
              <a:t>Pthread</a:t>
            </a:r>
            <a:r>
              <a:rPr lang="en-US" altLang="zh-TW" sz="2800" dirty="0" smtClean="0"/>
              <a:t>/</a:t>
            </a:r>
            <a:r>
              <a:rPr lang="en-US" altLang="zh-TW" sz="2800" dirty="0" err="1" smtClean="0"/>
              <a:t>OpenMP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89812" y="1841293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CUDA/</a:t>
            </a:r>
            <a:r>
              <a:rPr lang="en-US" altLang="zh-TW" sz="2800" dirty="0" err="1" smtClean="0"/>
              <a:t>OpenCL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3644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740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83679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1916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8012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10891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3716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9812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590800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1988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8084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18012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3716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9812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90800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1988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8084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418012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3644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9740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83679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1916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8012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410891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3716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9812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590800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1988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8084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418012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3955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20051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614748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2227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38323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441960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8508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4604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8070079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6780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2876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9897291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8580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4676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8077200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86852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92948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9904412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8580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74676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8077200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86852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92948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9904412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8508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4604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8070079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86780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92876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9897291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580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74676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077200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86852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92948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9904412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68819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74915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8101148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87091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93187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9928360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500"/>
                            </p:stCondLst>
                            <p:childTnLst>
                              <p:par>
                                <p:cTn id="152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281718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for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33088"/>
              </p:ext>
            </p:extLst>
          </p:nvPr>
        </p:nvGraphicFramePr>
        <p:xfrm>
          <a:off x="2154713" y="1252168"/>
          <a:ext cx="7868754" cy="55296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72762">
                  <a:extLst>
                    <a:ext uri="{9D8B030D-6E8A-4147-A177-3AD203B41FA5}">
                      <a16:colId xmlns:a16="http://schemas.microsoft.com/office/drawing/2014/main" val="1917913497"/>
                    </a:ext>
                  </a:extLst>
                </a:gridCol>
                <a:gridCol w="6295992">
                  <a:extLst>
                    <a:ext uri="{9D8B030D-6E8A-4147-A177-3AD203B41FA5}">
                      <a16:colId xmlns:a16="http://schemas.microsoft.com/office/drawing/2014/main" val="2881882938"/>
                    </a:ext>
                  </a:extLst>
                </a:gridCol>
              </a:tblGrid>
              <a:tr h="907415"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CPU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Intel</a:t>
                      </a:r>
                      <a:r>
                        <a:rPr lang="en-US" sz="35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i5 7500 (4C 4T)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718032476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GPU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NVIDIA GTX1070 </a:t>
                      </a:r>
                    </a:p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(1920 CUDA Cores)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3215692717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SSD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Samsung PM981 SSD 512GB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3296786175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RAM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DDR4 2666 8G x</a:t>
                      </a:r>
                      <a:r>
                        <a:rPr lang="en-US" sz="35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4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663358492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OS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Ubuntu 16.04 64bit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35892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2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44458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Benchmark method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82468" y="1219200"/>
            <a:ext cx="5754130" cy="5638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8K(7680 x 4320) image for processing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size fixed to 101 x 101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Computation is 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338444697600 (338 </a:t>
            </a:r>
            <a:r>
              <a:rPr lang="cs-CZ" sz="28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billion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percent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needed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image)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  <a:endParaRPr lang="cs-CZ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time is 82m44s (4964s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cs-CZ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87" y="2428325"/>
            <a:ext cx="5725423" cy="32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4873beb7-5857-4685-be1f-d57550cc96cc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2552</TotalTime>
  <Words>591</Words>
  <Application>Microsoft Office PowerPoint</Application>
  <PresentationFormat>自訂</PresentationFormat>
  <Paragraphs>164</Paragraphs>
  <Slides>29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Salesforce Sans</vt:lpstr>
      <vt:lpstr>微軟正黑體</vt:lpstr>
      <vt:lpstr>Arial</vt:lpstr>
      <vt:lpstr>Calisto MT</vt:lpstr>
      <vt:lpstr>Trebuchet MS</vt:lpstr>
      <vt:lpstr>Wingdings 2</vt:lpstr>
      <vt:lpstr>石板</vt:lpstr>
      <vt:lpstr>Gaussian Blur  Different Parallel Platforms Comparison</vt:lpstr>
      <vt:lpstr>Outline</vt:lpstr>
      <vt:lpstr>What is Gaussian Blur and why need?</vt:lpstr>
      <vt:lpstr>Blurred effect vs filter size</vt:lpstr>
      <vt:lpstr>Motivation of this project</vt:lpstr>
      <vt:lpstr>Parallel Platforms</vt:lpstr>
      <vt:lpstr>How we parallel</vt:lpstr>
      <vt:lpstr>Environment for this project</vt:lpstr>
      <vt:lpstr>Benchmark method</vt:lpstr>
      <vt:lpstr>OpenMP</vt:lpstr>
      <vt:lpstr>Using OpenMP</vt:lpstr>
      <vt:lpstr>Try to Speed Up</vt:lpstr>
      <vt:lpstr>OpenMP result</vt:lpstr>
      <vt:lpstr>CUDA</vt:lpstr>
      <vt:lpstr>PowerPoint 簡報</vt:lpstr>
      <vt:lpstr>PowerPoint 簡報</vt:lpstr>
      <vt:lpstr>Threads per block vs performance</vt:lpstr>
      <vt:lpstr>CAN WE DO FASTER?</vt:lpstr>
      <vt:lpstr>Do faster with Constant Memory</vt:lpstr>
      <vt:lpstr>Threads per block vs const performance</vt:lpstr>
      <vt:lpstr>PowerPoint 簡報</vt:lpstr>
      <vt:lpstr>OpenCL</vt:lpstr>
      <vt:lpstr>PowerPoint 簡報</vt:lpstr>
      <vt:lpstr>Pros &amp; Cons</vt:lpstr>
      <vt:lpstr>Pros &amp; Cons</vt:lpstr>
      <vt:lpstr>PowerPoint 簡報</vt:lpstr>
      <vt:lpstr>PowerPoint 簡報</vt:lpstr>
      <vt:lpstr>Individual Works</vt:lpstr>
      <vt:lpstr>Reference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Blur  Different Parallel Platforms Comparison</dc:title>
  <dc:creator>安鳳 胡</dc:creator>
  <cp:lastModifiedBy>安鳳 胡</cp:lastModifiedBy>
  <cp:revision>265</cp:revision>
  <dcterms:created xsi:type="dcterms:W3CDTF">2018-12-24T06:10:27Z</dcterms:created>
  <dcterms:modified xsi:type="dcterms:W3CDTF">2019-01-10T15:52:34Z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